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978" autoAdjust="0"/>
    <p:restoredTop sz="94660"/>
  </p:normalViewPr>
  <p:slideViewPr>
    <p:cSldViewPr>
      <p:cViewPr>
        <p:scale>
          <a:sx n="71" d="100"/>
          <a:sy n="71" d="100"/>
        </p:scale>
        <p:origin x="-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8" name="7 Marcador de número de diapositiva"/>
          <p:cNvSpPr>
            <a:spLocks noGrp="1"/>
          </p:cNvSpPr>
          <p:nvPr>
            <p:ph type="sldNum" sz="quarter" idx="11"/>
          </p:nvPr>
        </p:nvSpPr>
        <p:spPr/>
        <p:txBody>
          <a:bodyPr/>
          <a:lstStyle/>
          <a:p>
            <a:fld id="{0EAB96F0-97DD-4DE2-8BD5-D6D416AB2E66}" type="slidenum">
              <a:rPr lang="es-MX" smtClean="0"/>
              <a:t>‹Nº›</a:t>
            </a:fld>
            <a:endParaRPr lang="es-MX"/>
          </a:p>
        </p:txBody>
      </p:sp>
      <p:sp>
        <p:nvSpPr>
          <p:cNvPr id="9" name="8 Marcador de pie de página"/>
          <p:cNvSpPr>
            <a:spLocks noGrp="1"/>
          </p:cNvSpPr>
          <p:nvPr>
            <p:ph type="ftr" sz="quarter" idx="12"/>
          </p:nvPr>
        </p:nvSpPr>
        <p:spPr/>
        <p:txBody>
          <a:bodyPr/>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8093252-162C-462B-B7C8-77EA9912F1CE}" type="datetimeFigureOut">
              <a:rPr lang="es-MX" smtClean="0"/>
              <a:t>11/05/2015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156448" y="6422064"/>
            <a:ext cx="762000" cy="365125"/>
          </a:xfrm>
        </p:spPr>
        <p:txBody>
          <a:bodyPr/>
          <a:lstStyle/>
          <a:p>
            <a:fld id="{0EAB96F0-97DD-4DE2-8BD5-D6D416AB2E66}"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D8093252-162C-462B-B7C8-77EA9912F1CE}" type="datetimeFigureOut">
              <a:rPr lang="es-MX" smtClean="0"/>
              <a:t>11/05/2015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EAB96F0-97DD-4DE2-8BD5-D6D416AB2E66}"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8093252-162C-462B-B7C8-77EA9912F1CE}" type="datetimeFigureOut">
              <a:rPr lang="es-MX" smtClean="0"/>
              <a:t>11/05/2015</a:t>
            </a:fld>
            <a:endParaRPr lang="es-MX"/>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MX"/>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EAB96F0-97DD-4DE2-8BD5-D6D416AB2E66}"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844824"/>
            <a:ext cx="8301608" cy="3052936"/>
          </a:xfrm>
        </p:spPr>
        <p:txBody>
          <a:bodyPr>
            <a:normAutofit/>
          </a:bodyPr>
          <a:lstStyle/>
          <a:p>
            <a:r>
              <a:rPr lang="es-MX" dirty="0" smtClean="0">
                <a:solidFill>
                  <a:srgbClr val="00B0F0"/>
                </a:solidFill>
              </a:rPr>
              <a:t>Manual</a:t>
            </a:r>
            <a:br>
              <a:rPr lang="es-MX" dirty="0" smtClean="0">
                <a:solidFill>
                  <a:srgbClr val="00B0F0"/>
                </a:solidFill>
              </a:rPr>
            </a:br>
            <a:r>
              <a:rPr lang="es-MX" dirty="0" smtClean="0">
                <a:solidFill>
                  <a:srgbClr val="00B0F0"/>
                </a:solidFill>
              </a:rPr>
              <a:t>De como se utiliza el programa de Excel  </a:t>
            </a:r>
            <a:r>
              <a:rPr lang="es-MX" dirty="0" smtClean="0"/>
              <a:t>						</a:t>
            </a:r>
            <a:endParaRPr lang="es-MX" dirty="0"/>
          </a:p>
        </p:txBody>
      </p:sp>
    </p:spTree>
    <p:extLst>
      <p:ext uri="{BB962C8B-B14F-4D97-AF65-F5344CB8AC3E}">
        <p14:creationId xmlns:p14="http://schemas.microsoft.com/office/powerpoint/2010/main" val="49636630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332656"/>
            <a:ext cx="7673280" cy="5793507"/>
          </a:xfrm>
        </p:spPr>
        <p:txBody>
          <a:bodyPr>
            <a:normAutofit fontScale="47500" lnSpcReduction="20000"/>
          </a:bodyPr>
          <a:lstStyle/>
          <a:p>
            <a:pPr algn="just"/>
            <a:r>
              <a:rPr lang="es-MX" dirty="0"/>
              <a:t>Cortar: Permite realizar la acción de cortado en un elemento seleccionado. La misma función del comando Cortar del menú Edición.</a:t>
            </a:r>
          </a:p>
          <a:p>
            <a:pPr algn="just"/>
            <a:r>
              <a:rPr lang="es-MX" dirty="0"/>
              <a:t>Copiar: Permite realizar la acción de copiado en un elemento seleccionado. La misma función del comando Copiar del menú Edición.</a:t>
            </a:r>
          </a:p>
          <a:p>
            <a:pPr algn="just"/>
            <a:r>
              <a:rPr lang="es-MX" dirty="0"/>
              <a:t>Pegar: Permite realizar la acción de Pegado en un elemento seleccionado. La misma función del comando Pegar del menú Edición.</a:t>
            </a:r>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marL="36576" indent="0" algn="just">
              <a:buNone/>
            </a:pPr>
            <a:endParaRPr lang="es-MX" dirty="0"/>
          </a:p>
          <a:p>
            <a:pPr algn="just"/>
            <a:endParaRPr lang="es-MX" dirty="0" smtClean="0"/>
          </a:p>
          <a:p>
            <a:pPr algn="just"/>
            <a:endParaRPr lang="es-MX" dirty="0"/>
          </a:p>
          <a:p>
            <a:pPr algn="just"/>
            <a:r>
              <a:rPr lang="es-MX" dirty="0" smtClean="0"/>
              <a:t>Copiar </a:t>
            </a:r>
            <a:r>
              <a:rPr lang="es-MX" dirty="0"/>
              <a:t>Formato: Copia el formato de un objeto o texto seleccionados y lo aplica al objeto u hoja en el que haga clic. Para copiar el formato a más de un elemento, haga doble clic y luego haga clic en todos los elementos a los que desee dar formato</a:t>
            </a:r>
            <a:r>
              <a:rPr lang="es-MX" dirty="0" smtClean="0"/>
              <a:t>.</a:t>
            </a:r>
          </a:p>
          <a:p>
            <a:pPr algn="just"/>
            <a:r>
              <a:rPr lang="es-MX" dirty="0" smtClean="0"/>
              <a:t>Deshacer</a:t>
            </a:r>
            <a:r>
              <a:rPr lang="es-MX" dirty="0"/>
              <a:t>: Invierte el último comando o elimina la última entrada que haya escrito. Para invertir varias acciones al mismo tiempo, haga clic en la flecha ubicada al lado y a continuación, haga clic en las acciones que desee deshacer.</a:t>
            </a:r>
          </a:p>
          <a:p>
            <a:pPr algn="just"/>
            <a:r>
              <a:rPr lang="es-MX" dirty="0"/>
              <a:t>Rehacer: Invierte la acción del comando Deshacer. Para rehacer varias acciones al mismo tiempo, haga clic en la flecha ubicada al lado y a continuación haga clic en las acciones que desee rehacer.</a:t>
            </a:r>
          </a:p>
          <a:p>
            <a:endParaRPr lang="es-MX" dirty="0"/>
          </a:p>
          <a:p>
            <a:endParaRPr lang="es-MX"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060848"/>
            <a:ext cx="5610225" cy="25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5481130"/>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60648"/>
            <a:ext cx="7745288" cy="5865515"/>
          </a:xfrm>
        </p:spPr>
        <p:txBody>
          <a:bodyPr>
            <a:normAutofit fontScale="47500" lnSpcReduction="20000"/>
          </a:bodyPr>
          <a:lstStyle/>
          <a:p>
            <a:pPr algn="just"/>
            <a:r>
              <a:rPr lang="es-MX" dirty="0"/>
              <a:t>Insertar hipervínculo: Inserta o modifica el hipervínculo que se especifique.</a:t>
            </a:r>
          </a:p>
          <a:p>
            <a:pPr algn="just"/>
            <a:r>
              <a:rPr lang="es-MX" dirty="0"/>
              <a:t>Autosuma: Agrega números automáticamente con la función SUMA. Excel sugiere el rango de celdas que se va a agregar. Si el rango sugerido no es el correcto, arrastre el rango que desee y, a continuación, presione la tecla ENTRAR</a:t>
            </a:r>
            <a:r>
              <a:rPr lang="es-MX" dirty="0" smtClean="0"/>
              <a:t>.</a:t>
            </a:r>
          </a:p>
          <a:p>
            <a:pPr algn="just"/>
            <a:r>
              <a:rPr lang="es-MX" dirty="0" smtClean="0"/>
              <a:t>Pegar </a:t>
            </a:r>
            <a:r>
              <a:rPr lang="es-MX" dirty="0"/>
              <a:t>función: Muestra una lista de funciones y sus formatos y permite definir valores para argumentos.</a:t>
            </a:r>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marL="36576" indent="0" algn="just">
              <a:buNone/>
            </a:pPr>
            <a:endParaRPr lang="es-MX" dirty="0" smtClean="0"/>
          </a:p>
          <a:p>
            <a:pPr algn="just"/>
            <a:endParaRPr lang="es-MX" dirty="0"/>
          </a:p>
          <a:p>
            <a:pPr algn="just"/>
            <a:r>
              <a:rPr lang="es-MX" dirty="0" smtClean="0"/>
              <a:t>Orden </a:t>
            </a:r>
            <a:r>
              <a:rPr lang="es-MX" dirty="0"/>
              <a:t>ascendente: Ordena los elementos seleccionados comenzando por la primera letra del alfabeto, el número menor o la fecha más antigua, mediante la utilización de la columna que contenga el punto de inserción. Si anteriormente se establecieron otras opciones de ordenación, éstas permanecerán vigentes</a:t>
            </a:r>
          </a:p>
          <a:p>
            <a:pPr algn="just"/>
            <a:r>
              <a:rPr lang="es-MX" dirty="0" smtClean="0"/>
              <a:t>Orden </a:t>
            </a:r>
            <a:r>
              <a:rPr lang="es-MX" dirty="0"/>
              <a:t>descendente: Ordena los elementos seleccionados comenzando por la última letra del alfabeto, el número mayor o la fecha más reciente, utilizando la columna que contenga el punto de inserción. Si anteriormente se establecieron otras opciones de ordenación, éstas permanecerán vigentes.</a:t>
            </a:r>
          </a:p>
          <a:p>
            <a:pPr algn="just"/>
            <a:r>
              <a:rPr lang="es-MX" dirty="0"/>
              <a:t>Asistente para gráficos: Inicia el Asistente para Gráficos, que le indicará los pasos necesarios para crear un gráfico incrustado en una hoja de cálculo o modificar un gráfico existente.</a:t>
            </a:r>
          </a:p>
          <a:p>
            <a:pPr algn="just"/>
            <a:endParaRPr lang="es-MX" dirty="0"/>
          </a:p>
        </p:txBody>
      </p:sp>
      <p:pic>
        <p:nvPicPr>
          <p:cNvPr id="614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b="54867"/>
          <a:stretch/>
        </p:blipFill>
        <p:spPr bwMode="auto">
          <a:xfrm>
            <a:off x="1907704" y="1556792"/>
            <a:ext cx="4467327"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9154920"/>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88640"/>
            <a:ext cx="7745288" cy="5937523"/>
          </a:xfrm>
        </p:spPr>
        <p:txBody>
          <a:bodyPr>
            <a:normAutofit fontScale="55000" lnSpcReduction="20000"/>
          </a:bodyPr>
          <a:lstStyle/>
          <a:p>
            <a:pPr algn="just"/>
            <a:r>
              <a:rPr lang="es-MX" dirty="0"/>
              <a:t>Mapa: Crea un mapa basado en los datos seleccionados. Los datos deben contener referencias geográficas, como abreviaturas de países o estados. Para configurar la ubicación y el tamaño del mapa en la hoja de cálculo, arrastre el puntero en forma de cruz.</a:t>
            </a:r>
          </a:p>
          <a:p>
            <a:pPr algn="just"/>
            <a:r>
              <a:rPr lang="es-MX" dirty="0"/>
              <a:t>Dibujo: Muestra u oculta la barra de herramientas Dibujo.</a:t>
            </a:r>
          </a:p>
          <a:p>
            <a:pPr algn="just"/>
            <a:r>
              <a:rPr lang="es-MX" dirty="0"/>
              <a:t>Zoom: Escriba una variación entre el 10 y el 200 por ciento para reducir o aumentar la presentación del documento activo.</a:t>
            </a:r>
          </a:p>
          <a:p>
            <a:pPr algn="just"/>
            <a:r>
              <a:rPr lang="es-MX" dirty="0"/>
              <a:t>Ayudante de Office El Ayudante de Office proporciona temas de ayuda y sugerencias para ayudarle a realizar sus tareas</a:t>
            </a:r>
            <a:r>
              <a:rPr lang="es-MX" dirty="0" smtClean="0"/>
              <a:t>.</a:t>
            </a:r>
          </a:p>
          <a:p>
            <a:pPr algn="just"/>
            <a:r>
              <a:rPr lang="es-MX" dirty="0" smtClean="0"/>
              <a:t>Imprimir</a:t>
            </a:r>
            <a:endParaRPr lang="es-MX" dirty="0"/>
          </a:p>
          <a:p>
            <a:pPr algn="just"/>
            <a:r>
              <a:rPr lang="es-MX" dirty="0"/>
              <a:t>Para imprimir un documento es necesario tener conectada y configurada una impresora. Haga clic en el menú Archivo en comando Imprimir, seleccione la impresora en el campo Nombre y establezca la configuración en el botón Propiedades. En este botón puede especificar el tamaño de las Pagina y su orientación, además de la resolución de la impresora y calidad de Impresión. Proporcione el intervalo de las paginas que desee imprimir, si selecciona Todo, será impreso todo el documento, si solamente desea imprimir la pagina actual, haga clic en el botón Página actual, o si ha seleccionado un área del documento haga clic en Selección. Si desea también puede especificar un intervalo de paginas especifico en la opción Páginas. Puede colocar la cantidad de copias que quiera imprimir de un documento. Puede especificar imprimir solo una parte del documento. Para imprimir rápidamente luego de haber establecido estos parámetros haga clic en el botón Imprimir de la barra de herramientas Estándar.</a:t>
            </a:r>
          </a:p>
          <a:p>
            <a:endParaRPr lang="es-MX" dirty="0"/>
          </a:p>
          <a:p>
            <a:endParaRPr lang="es-MX" dirty="0"/>
          </a:p>
          <a:p>
            <a:endParaRPr lang="es-MX" dirty="0"/>
          </a:p>
        </p:txBody>
      </p:sp>
    </p:spTree>
    <p:extLst>
      <p:ext uri="{BB962C8B-B14F-4D97-AF65-F5344CB8AC3E}">
        <p14:creationId xmlns:p14="http://schemas.microsoft.com/office/powerpoint/2010/main" val="2865302339"/>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88640"/>
            <a:ext cx="7745288" cy="5937523"/>
          </a:xfrm>
        </p:spPr>
        <p:txBody>
          <a:bodyPr>
            <a:normAutofit fontScale="40000" lnSpcReduction="20000"/>
          </a:bodyPr>
          <a:lstStyle/>
          <a:p>
            <a:pPr algn="just"/>
            <a:r>
              <a:rPr lang="es-MX" dirty="0"/>
              <a:t>Insertar celdas, filas, columnas</a:t>
            </a:r>
          </a:p>
          <a:p>
            <a:pPr algn="just"/>
            <a:r>
              <a:rPr lang="es-MX" dirty="0"/>
              <a:t>Pueden insertarse celdas, filas y columnas vacías e introducir datos en las mismas. Si se mueven y se copian celdas, pueden insertarse entre las celdas actuales para evitar que se peguen encima de los datos.</a:t>
            </a:r>
          </a:p>
          <a:p>
            <a:pPr algn="just"/>
            <a:r>
              <a:rPr lang="es-MX" dirty="0"/>
              <a:t>Para insertar celdas vacías seleccione el rango de las celdas existentes en el que desea insertar las nuevas celdas vacías. Seleccione el mismo número de celdas que desea insertar. En el menú Insertar, haga clic en Celdas. Haga clic en Desplazar las celdas hacia la derecha o Desplazar las celdas hacia abajo.</a:t>
            </a:r>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smtClean="0"/>
          </a:p>
          <a:p>
            <a:pPr algn="just"/>
            <a:endParaRPr lang="es-MX" dirty="0"/>
          </a:p>
          <a:p>
            <a:pPr algn="just"/>
            <a:endParaRPr lang="es-MX" dirty="0" smtClean="0"/>
          </a:p>
          <a:p>
            <a:pPr algn="just"/>
            <a:endParaRPr lang="es-MX" dirty="0" smtClean="0"/>
          </a:p>
          <a:p>
            <a:pPr algn="just"/>
            <a:r>
              <a:rPr lang="es-MX" dirty="0" smtClean="0"/>
              <a:t>Para </a:t>
            </a:r>
            <a:r>
              <a:rPr lang="es-MX" dirty="0"/>
              <a:t>insertar una única fila, haga clic en una celda de la fila situada inmediatamente debajo de la posición en la que desea insertar la nueva fila. Por ejemplo, para insertar una nueva fila por encima de la Fila 5, haga clic en la Fila 5. Para insertar varias filas, seleccione las filas situadas inmediatamente debajo de la posición en que desea insertar las nuevas. Seleccione el mismo número de filas que desea insertar. En el menú Insertar, haga clic en Filas</a:t>
            </a:r>
          </a:p>
          <a:p>
            <a:pPr algn="just"/>
            <a:r>
              <a:rPr lang="es-MX" dirty="0"/>
              <a:t>Para insertar una única columna, haga clic en la columna situada inmediatamente a la derecha de la posición en que desea insertar la nueva. Por ejemplo, para insertar una nueva columna a la izquierda de la Columna B, haga clic en una celda de la columna B.</a:t>
            </a:r>
          </a:p>
          <a:p>
            <a:pPr algn="just"/>
            <a:r>
              <a:rPr lang="es-MX" dirty="0"/>
              <a:t>Para insertar varias columnas, seleccione las columnas situadas inmediatamente a la derecha de la posición en que desea insertar las nuevas columnas. Seleccione el mismo número de columnas que desea insertar. En el menú Insertar, haga clic en Columnas.</a:t>
            </a:r>
          </a:p>
          <a:p>
            <a:pPr algn="just"/>
            <a:endParaRPr lang="es-MX" dirty="0"/>
          </a:p>
          <a:p>
            <a:endParaRPr lang="es-MX" dirty="0"/>
          </a:p>
        </p:txBody>
      </p:sp>
      <p:pic>
        <p:nvPicPr>
          <p:cNvPr id="717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16815" b="8370"/>
          <a:stretch/>
        </p:blipFill>
        <p:spPr bwMode="auto">
          <a:xfrm>
            <a:off x="1907704" y="1556792"/>
            <a:ext cx="2929714" cy="24203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1864651"/>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19299" y="2143291"/>
            <a:ext cx="5111752" cy="1136650"/>
          </a:xfrm>
        </p:spPr>
        <p:txBody>
          <a:bodyPr/>
          <a:lstStyle/>
          <a:p>
            <a:r>
              <a:rPr lang="es-MX" dirty="0" smtClean="0"/>
              <a:t>WORD</a:t>
            </a:r>
            <a:endParaRPr lang="es-MX" dirty="0"/>
          </a:p>
        </p:txBody>
      </p:sp>
      <p:sp>
        <p:nvSpPr>
          <p:cNvPr id="3" name="Subtítulo 2"/>
          <p:cNvSpPr>
            <a:spLocks noGrp="1"/>
          </p:cNvSpPr>
          <p:nvPr>
            <p:ph type="subTitle" idx="1"/>
          </p:nvPr>
        </p:nvSpPr>
        <p:spPr>
          <a:xfrm>
            <a:off x="2019299" y="3465095"/>
            <a:ext cx="5235743" cy="1272340"/>
          </a:xfrm>
        </p:spPr>
        <p:txBody>
          <a:bodyPr>
            <a:normAutofit/>
          </a:bodyPr>
          <a:lstStyle/>
          <a:p>
            <a:pPr algn="just"/>
            <a:r>
              <a:rPr lang="es-MX" sz="1500" dirty="0">
                <a:latin typeface="Arial" panose="020B0604020202020204" pitchFamily="34" charset="0"/>
                <a:cs typeface="Arial" panose="020B0604020202020204" pitchFamily="34" charset="0"/>
              </a:rPr>
              <a:t>Es un programa de edición de texto que se puede utilizar para crear y editar documentos, permite incluir gráficos e incrustar objetos multimedia. </a:t>
            </a:r>
          </a:p>
          <a:p>
            <a:endParaRPr lang="es-MX"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267203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412776"/>
            <a:ext cx="7467600" cy="4713387"/>
          </a:xfrm>
        </p:spPr>
        <p:txBody>
          <a:bodyPr>
            <a:normAutofit/>
          </a:bodyPr>
          <a:lstStyle/>
          <a:p>
            <a:pPr algn="just"/>
            <a:r>
              <a:rPr lang="es-MX" dirty="0" smtClean="0"/>
              <a:t>Abre el inicio del escritorio selecciona Microsoft Word.</a:t>
            </a:r>
          </a:p>
          <a:p>
            <a:pPr algn="just"/>
            <a:r>
              <a:rPr lang="es-MX" dirty="0" smtClean="0"/>
              <a:t>Ve a archivo y selecciona nuevo, selecciona documento en blanco. </a:t>
            </a:r>
          </a:p>
          <a:p>
            <a:pPr algn="just"/>
            <a:r>
              <a:rPr lang="es-MX" dirty="0" smtClean="0"/>
              <a:t>Comienza a escribir tu texto puedes ir seleccionando la letra que requieres o es de tu gusto en la parte superior en FUENTE </a:t>
            </a:r>
          </a:p>
          <a:p>
            <a:endParaRPr lang="es-MX" dirty="0" smtClean="0"/>
          </a:p>
          <a:p>
            <a:endParaRPr lang="es-MX" dirty="0" smtClean="0"/>
          </a:p>
          <a:p>
            <a:endParaRPr lang="es-MX" dirty="0" smtClean="0"/>
          </a:p>
          <a:p>
            <a:pPr marL="0" indent="0">
              <a:buNone/>
            </a:pPr>
            <a:endParaRPr lang="es-MX" dirty="0"/>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5102267"/>
            <a:ext cx="5339674" cy="1023896"/>
          </a:xfrm>
          <a:prstGeom prst="rect">
            <a:avLst/>
          </a:prstGeom>
        </p:spPr>
      </p:pic>
    </p:spTree>
    <p:extLst>
      <p:ext uri="{BB962C8B-B14F-4D97-AF65-F5344CB8AC3E}">
        <p14:creationId xmlns:p14="http://schemas.microsoft.com/office/powerpoint/2010/main" val="233224571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548680"/>
            <a:ext cx="7467600" cy="4525963"/>
          </a:xfrm>
        </p:spPr>
        <p:txBody>
          <a:bodyPr/>
          <a:lstStyle/>
          <a:p>
            <a:pPr algn="just"/>
            <a:r>
              <a:rPr lang="es-MX" dirty="0"/>
              <a:t>Si requieres archivos multimedia selecciona en la parte superior la herramienta insertar y ve a ILUSTRACIONES tienes opciones de multimedia de tu dispositivo o si prefieres directo de internet, de igual </a:t>
            </a:r>
            <a:r>
              <a:rPr lang="es-MX" dirty="0" smtClean="0"/>
              <a:t>manera </a:t>
            </a:r>
            <a:r>
              <a:rPr lang="es-MX" dirty="0"/>
              <a:t>puedes usar grafico, </a:t>
            </a:r>
            <a:r>
              <a:rPr lang="es-MX" dirty="0" smtClean="0"/>
              <a:t>forma </a:t>
            </a:r>
            <a:r>
              <a:rPr lang="es-MX" dirty="0"/>
              <a:t>captura etc. </a:t>
            </a:r>
            <a:endParaRPr lang="es-MX" dirty="0" smtClean="0"/>
          </a:p>
          <a:p>
            <a:endParaRPr lang="es-MX" dirty="0"/>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760" y="4485488"/>
            <a:ext cx="6165943" cy="1178309"/>
          </a:xfrm>
          <a:prstGeom prst="rect">
            <a:avLst/>
          </a:prstGeom>
        </p:spPr>
      </p:pic>
    </p:spTree>
    <p:extLst>
      <p:ext uri="{BB962C8B-B14F-4D97-AF65-F5344CB8AC3E}">
        <p14:creationId xmlns:p14="http://schemas.microsoft.com/office/powerpoint/2010/main" val="1386920126"/>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46495" y="404664"/>
            <a:ext cx="7467600" cy="4525963"/>
          </a:xfrm>
        </p:spPr>
        <p:txBody>
          <a:bodyPr>
            <a:normAutofit fontScale="92500" lnSpcReduction="10000"/>
          </a:bodyPr>
          <a:lstStyle/>
          <a:p>
            <a:pPr algn="just"/>
            <a:r>
              <a:rPr lang="es-MX" dirty="0" smtClean="0"/>
              <a:t>Al ya tener terminado el documento empezamos a agregar diseño, formato y buena presentación ya sea el que exige o a gusto. </a:t>
            </a:r>
          </a:p>
          <a:p>
            <a:pPr algn="just"/>
            <a:r>
              <a:rPr lang="es-MX" dirty="0" smtClean="0"/>
              <a:t>Empezamos con PARRAFO que aparece a un costado de la herramienta fuente, ahí daremos la forma en la que queremos el texto, interlineados, espaciado, enumeraciones, etc.</a:t>
            </a:r>
          </a:p>
          <a:p>
            <a:pPr algn="just"/>
            <a:r>
              <a:rPr lang="es-MX" dirty="0" smtClean="0"/>
              <a:t>Comenzamos seleccionando nuestro texto y así vamos seleccionando lo que requiere. </a:t>
            </a:r>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5229200"/>
            <a:ext cx="5050875" cy="968519"/>
          </a:xfrm>
          <a:prstGeom prst="rect">
            <a:avLst/>
          </a:prstGeom>
        </p:spPr>
      </p:pic>
    </p:spTree>
    <p:extLst>
      <p:ext uri="{BB962C8B-B14F-4D97-AF65-F5344CB8AC3E}">
        <p14:creationId xmlns:p14="http://schemas.microsoft.com/office/powerpoint/2010/main" val="4075250555"/>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7544" y="404664"/>
            <a:ext cx="7467600" cy="4525963"/>
          </a:xfrm>
        </p:spPr>
        <p:txBody>
          <a:bodyPr/>
          <a:lstStyle/>
          <a:p>
            <a:pPr algn="just"/>
            <a:r>
              <a:rPr lang="es-MX" dirty="0" smtClean="0"/>
              <a:t>Para seguir con nuestro formato en texto ahora iremos a insertar y en dado caso que requeramos una tabla al costado izquierdo de ilustraciones</a:t>
            </a:r>
          </a:p>
          <a:p>
            <a:pPr algn="just"/>
            <a:r>
              <a:rPr lang="es-MX" dirty="0" smtClean="0"/>
              <a:t>La seleccionamos y ponemos las filas y columnas así </a:t>
            </a:r>
          </a:p>
          <a:p>
            <a:endParaRPr lang="es-MX" dirty="0"/>
          </a:p>
        </p:txBody>
      </p:sp>
      <p:pic>
        <p:nvPicPr>
          <p:cNvPr id="4" name="Imagen 3" descr="Word 1 - Wor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7944" y="3212976"/>
            <a:ext cx="4011354" cy="2869661"/>
          </a:xfrm>
          <a:prstGeom prst="rect">
            <a:avLst/>
          </a:prstGeom>
        </p:spPr>
      </p:pic>
    </p:spTree>
    <p:extLst>
      <p:ext uri="{BB962C8B-B14F-4D97-AF65-F5344CB8AC3E}">
        <p14:creationId xmlns:p14="http://schemas.microsoft.com/office/powerpoint/2010/main" val="1218967446"/>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7544" y="404664"/>
            <a:ext cx="7467600" cy="4525963"/>
          </a:xfrm>
        </p:spPr>
        <p:txBody>
          <a:bodyPr/>
          <a:lstStyle/>
          <a:p>
            <a:pPr algn="just"/>
            <a:r>
              <a:rPr lang="es-MX" dirty="0" smtClean="0"/>
              <a:t>Encabezado y pie de pagina estas herramientas nos ayudan a darle una mejor presentación y están al costado derecho de ilustraciones </a:t>
            </a:r>
          </a:p>
          <a:p>
            <a:pPr algn="just"/>
            <a:r>
              <a:rPr lang="es-MX" dirty="0" smtClean="0"/>
              <a:t>Al darle clic te da escoger los diseños que requieras y puede quedar así </a:t>
            </a:r>
            <a:endParaRPr lang="es-MX" dirty="0"/>
          </a:p>
        </p:txBody>
      </p:sp>
      <p:pic>
        <p:nvPicPr>
          <p:cNvPr id="4" name="Imagen 3" descr="Word 1 - Wor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5976" y="3717032"/>
            <a:ext cx="3726971" cy="2666218"/>
          </a:xfrm>
          <a:prstGeom prst="rect">
            <a:avLst/>
          </a:prstGeom>
        </p:spPr>
      </p:pic>
    </p:spTree>
    <p:extLst>
      <p:ext uri="{BB962C8B-B14F-4D97-AF65-F5344CB8AC3E}">
        <p14:creationId xmlns:p14="http://schemas.microsoft.com/office/powerpoint/2010/main" val="919204597"/>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836712"/>
            <a:ext cx="7488832" cy="4824536"/>
          </a:xfrm>
        </p:spPr>
        <p:txBody>
          <a:bodyPr>
            <a:normAutofit/>
          </a:bodyPr>
          <a:lstStyle/>
          <a:p>
            <a:pPr marL="0" lvl="0" indent="0" algn="ctr">
              <a:buClr>
                <a:prstClr val="white">
                  <a:shade val="95000"/>
                </a:prstClr>
              </a:buClr>
              <a:buNone/>
            </a:pPr>
            <a:r>
              <a:rPr lang="es-MX" sz="1800" dirty="0">
                <a:solidFill>
                  <a:prstClr val="white"/>
                </a:solidFill>
              </a:rPr>
              <a:t>	</a:t>
            </a:r>
          </a:p>
          <a:p>
            <a:pPr marL="0" lvl="0" indent="0" algn="ctr">
              <a:buClr>
                <a:prstClr val="white">
                  <a:shade val="95000"/>
                </a:prstClr>
              </a:buClr>
              <a:buNone/>
            </a:pPr>
            <a:r>
              <a:rPr lang="es-MX" sz="2000" dirty="0" smtClean="0">
                <a:solidFill>
                  <a:prstClr val="white"/>
                </a:solidFill>
              </a:rPr>
              <a:t>Introducción:</a:t>
            </a:r>
            <a:endParaRPr lang="es-MX" sz="2000" dirty="0">
              <a:solidFill>
                <a:prstClr val="white"/>
              </a:solidFill>
            </a:endParaRPr>
          </a:p>
          <a:p>
            <a:pPr marL="0" lvl="0" indent="0" algn="just">
              <a:buClr>
                <a:prstClr val="white">
                  <a:shade val="95000"/>
                </a:prstClr>
              </a:buClr>
              <a:buNone/>
            </a:pPr>
            <a:r>
              <a:rPr lang="es-MX" sz="1400" dirty="0">
                <a:solidFill>
                  <a:prstClr val="white"/>
                </a:solidFill>
              </a:rPr>
              <a:t>Es un programa de hoja de calculo escrito y distribuido por Microsoft  para ordenadores usando como sistema operativo ,Microsoft Windows y Apple Macintosh .Actualmente es la hoja de calculo mas utilizada para estas plataformas y lo ha sido desde su versión 5 (1993) esta integrado por </a:t>
            </a:r>
            <a:r>
              <a:rPr lang="es-MX" sz="1400" dirty="0" smtClean="0">
                <a:solidFill>
                  <a:prstClr val="white"/>
                </a:solidFill>
              </a:rPr>
              <a:t>filas </a:t>
            </a:r>
            <a:r>
              <a:rPr lang="es-MX" sz="1400" dirty="0">
                <a:solidFill>
                  <a:prstClr val="white"/>
                </a:solidFill>
              </a:rPr>
              <a:t>(renglones) y columnas. La interacción de una fila con una columna se denomina celda y representa la unidad básica de una hoja de calculo .toda la información de una hoja de calculo se introduce en las celdas .para indicar la posición del cursor de celda, se sombrea el </a:t>
            </a:r>
            <a:r>
              <a:rPr lang="es-MX" sz="1400" dirty="0" smtClean="0">
                <a:solidFill>
                  <a:prstClr val="white"/>
                </a:solidFill>
              </a:rPr>
              <a:t>renglón </a:t>
            </a:r>
            <a:r>
              <a:rPr lang="es-MX" sz="1400" dirty="0">
                <a:solidFill>
                  <a:prstClr val="white"/>
                </a:solidFill>
              </a:rPr>
              <a:t>y la columna </a:t>
            </a:r>
            <a:endParaRPr lang="es-MX" sz="1400" dirty="0" smtClean="0">
              <a:solidFill>
                <a:prstClr val="white"/>
              </a:solidFill>
            </a:endParaRPr>
          </a:p>
          <a:p>
            <a:pPr marL="0" lvl="0" indent="0" algn="ctr">
              <a:buClr>
                <a:prstClr val="white">
                  <a:shade val="95000"/>
                </a:prstClr>
              </a:buClr>
              <a:buNone/>
            </a:pPr>
            <a:endParaRPr lang="es-MX" sz="2000"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20589" r="50000" b="36449"/>
          <a:stretch/>
        </p:blipFill>
        <p:spPr bwMode="auto">
          <a:xfrm>
            <a:off x="2627784" y="3792833"/>
            <a:ext cx="3243130" cy="208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3140966" y="6209419"/>
            <a:ext cx="1928733" cy="369332"/>
          </a:xfrm>
          <a:prstGeom prst="rect">
            <a:avLst/>
          </a:prstGeom>
          <a:noFill/>
        </p:spPr>
        <p:txBody>
          <a:bodyPr wrap="none" rtlCol="0">
            <a:spAutoFit/>
          </a:bodyPr>
          <a:lstStyle/>
          <a:p>
            <a:r>
              <a:rPr lang="es-MX" dirty="0" smtClean="0"/>
              <a:t>Cursor de Celda </a:t>
            </a:r>
            <a:endParaRPr lang="es-MX" dirty="0"/>
          </a:p>
        </p:txBody>
      </p:sp>
      <p:sp>
        <p:nvSpPr>
          <p:cNvPr id="5" name="4 CuadroTexto"/>
          <p:cNvSpPr txBox="1"/>
          <p:nvPr/>
        </p:nvSpPr>
        <p:spPr>
          <a:xfrm>
            <a:off x="168606" y="4653136"/>
            <a:ext cx="2304256" cy="369332"/>
          </a:xfrm>
          <a:prstGeom prst="rect">
            <a:avLst/>
          </a:prstGeom>
          <a:noFill/>
        </p:spPr>
        <p:txBody>
          <a:bodyPr wrap="square" rtlCol="0">
            <a:spAutoFit/>
          </a:bodyPr>
          <a:lstStyle/>
          <a:p>
            <a:r>
              <a:rPr lang="es-MX" dirty="0" smtClean="0"/>
              <a:t>Filas o Renglones </a:t>
            </a:r>
            <a:endParaRPr lang="es-MX" dirty="0"/>
          </a:p>
        </p:txBody>
      </p:sp>
      <p:sp>
        <p:nvSpPr>
          <p:cNvPr id="6" name="5 CuadroTexto"/>
          <p:cNvSpPr txBox="1"/>
          <p:nvPr/>
        </p:nvSpPr>
        <p:spPr>
          <a:xfrm>
            <a:off x="3457260" y="3315780"/>
            <a:ext cx="1296144" cy="369332"/>
          </a:xfrm>
          <a:prstGeom prst="rect">
            <a:avLst/>
          </a:prstGeom>
          <a:noFill/>
        </p:spPr>
        <p:txBody>
          <a:bodyPr wrap="square" rtlCol="0">
            <a:spAutoFit/>
          </a:bodyPr>
          <a:lstStyle/>
          <a:p>
            <a:r>
              <a:rPr lang="es-MX" dirty="0" smtClean="0"/>
              <a:t>Columnas </a:t>
            </a:r>
            <a:endParaRPr lang="es-MX" dirty="0"/>
          </a:p>
        </p:txBody>
      </p:sp>
    </p:spTree>
    <p:extLst>
      <p:ext uri="{BB962C8B-B14F-4D97-AF65-F5344CB8AC3E}">
        <p14:creationId xmlns:p14="http://schemas.microsoft.com/office/powerpoint/2010/main" val="1717164856"/>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41204" y="404664"/>
            <a:ext cx="7467600" cy="4525963"/>
          </a:xfrm>
        </p:spPr>
        <p:txBody>
          <a:bodyPr/>
          <a:lstStyle/>
          <a:p>
            <a:pPr algn="just"/>
            <a:r>
              <a:rPr lang="es-MX" dirty="0" smtClean="0"/>
              <a:t>Después de encabezado y pie de pagina esta texto donde puedes agregar formatos como cuadro de texto, letra capital, línea de firma, fecha y hora</a:t>
            </a:r>
          </a:p>
          <a:p>
            <a:pPr algn="just"/>
            <a:r>
              <a:rPr lang="es-MX" dirty="0" smtClean="0"/>
              <a:t>De esta manera puedes hacer documentos como si fueran columnas de periódico o revistas. </a:t>
            </a:r>
          </a:p>
          <a:p>
            <a:endParaRPr lang="es-MX" dirty="0"/>
          </a:p>
        </p:txBody>
      </p:sp>
      <p:pic>
        <p:nvPicPr>
          <p:cNvPr id="4" name="Imagen 3" descr="Word 1 - Wor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27984" y="3717032"/>
            <a:ext cx="3895069" cy="2786473"/>
          </a:xfrm>
          <a:prstGeom prst="rect">
            <a:avLst/>
          </a:prstGeom>
        </p:spPr>
      </p:pic>
    </p:spTree>
    <p:extLst>
      <p:ext uri="{BB962C8B-B14F-4D97-AF65-F5344CB8AC3E}">
        <p14:creationId xmlns:p14="http://schemas.microsoft.com/office/powerpoint/2010/main" val="399453049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a:t>
            </a:r>
            <a:endParaRPr lang="es-MX" dirty="0"/>
          </a:p>
        </p:txBody>
      </p:sp>
      <p:sp>
        <p:nvSpPr>
          <p:cNvPr id="3" name="Marcador de contenido 2"/>
          <p:cNvSpPr>
            <a:spLocks noGrp="1"/>
          </p:cNvSpPr>
          <p:nvPr>
            <p:ph idx="1"/>
          </p:nvPr>
        </p:nvSpPr>
        <p:spPr/>
        <p:txBody>
          <a:bodyPr/>
          <a:lstStyle/>
          <a:p>
            <a:pPr algn="just"/>
            <a:r>
              <a:rPr lang="es-MX" dirty="0" smtClean="0"/>
              <a:t>Diseño de pagina, aquí podemos configurar pagina, párrafo y organizar y se presentan las siguientes herramientas</a:t>
            </a:r>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3863181"/>
            <a:ext cx="6441397" cy="1057398"/>
          </a:xfrm>
          <a:prstGeom prst="rect">
            <a:avLst/>
          </a:prstGeom>
        </p:spPr>
      </p:pic>
    </p:spTree>
    <p:extLst>
      <p:ext uri="{BB962C8B-B14F-4D97-AF65-F5344CB8AC3E}">
        <p14:creationId xmlns:p14="http://schemas.microsoft.com/office/powerpoint/2010/main" val="968036110"/>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algn="just"/>
            <a:r>
              <a:rPr lang="es-MX" dirty="0" smtClean="0"/>
              <a:t>Configuración de pagina daremos formato a los márgenes, orientación columnas, tamaño, saltos, numero de líneas y guiones. </a:t>
            </a:r>
          </a:p>
          <a:p>
            <a:endParaRPr lang="es-MX" dirty="0" smtClean="0"/>
          </a:p>
          <a:p>
            <a:endParaRPr lang="es-MX" dirty="0" smtClean="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768" y="4077072"/>
            <a:ext cx="3656411" cy="875479"/>
          </a:xfrm>
          <a:prstGeom prst="rect">
            <a:avLst/>
          </a:prstGeom>
        </p:spPr>
      </p:pic>
    </p:spTree>
    <p:extLst>
      <p:ext uri="{BB962C8B-B14F-4D97-AF65-F5344CB8AC3E}">
        <p14:creationId xmlns:p14="http://schemas.microsoft.com/office/powerpoint/2010/main" val="1308158376"/>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19299" y="2143291"/>
            <a:ext cx="5111752" cy="1136650"/>
          </a:xfrm>
        </p:spPr>
        <p:txBody>
          <a:bodyPr/>
          <a:lstStyle/>
          <a:p>
            <a:r>
              <a:rPr lang="es-MX" dirty="0" smtClean="0"/>
              <a:t>POWER POINT </a:t>
            </a:r>
            <a:endParaRPr lang="es-MX" dirty="0"/>
          </a:p>
        </p:txBody>
      </p:sp>
      <p:sp>
        <p:nvSpPr>
          <p:cNvPr id="3" name="Subtítulo 2"/>
          <p:cNvSpPr>
            <a:spLocks noGrp="1"/>
          </p:cNvSpPr>
          <p:nvPr>
            <p:ph type="subTitle" idx="1"/>
          </p:nvPr>
        </p:nvSpPr>
        <p:spPr>
          <a:xfrm>
            <a:off x="2019299" y="3465095"/>
            <a:ext cx="5235743" cy="1272340"/>
          </a:xfrm>
        </p:spPr>
        <p:txBody>
          <a:bodyPr>
            <a:normAutofit/>
          </a:bodyPr>
          <a:lstStyle/>
          <a:p>
            <a:pPr algn="just"/>
            <a:r>
              <a:rPr lang="es-MX" sz="1500" dirty="0"/>
              <a:t>programa diseñado para hacer presentaciones con texto esquematizado, así como presentaciones en diapositivas, animaciones de texto e imágenes prediseñadas o importadas desde imágenes de la computadora. </a:t>
            </a:r>
            <a:endParaRPr lang="es-MX"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713165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332656"/>
            <a:ext cx="7467600" cy="4525963"/>
          </a:xfrm>
        </p:spPr>
        <p:txBody>
          <a:bodyPr/>
          <a:lstStyle/>
          <a:p>
            <a:pPr algn="just"/>
            <a:r>
              <a:rPr lang="es-MX" dirty="0" smtClean="0"/>
              <a:t>En el inicio </a:t>
            </a:r>
            <a:r>
              <a:rPr lang="es-MX" dirty="0" err="1" smtClean="0"/>
              <a:t>optenemos</a:t>
            </a:r>
            <a:r>
              <a:rPr lang="es-MX" dirty="0" smtClean="0"/>
              <a:t> las herramientas mas comunes para darle un formato a la letra y agregar algunas cosas simples. </a:t>
            </a:r>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2060848"/>
            <a:ext cx="7208572" cy="1407591"/>
          </a:xfrm>
          <a:prstGeom prst="rect">
            <a:avLst/>
          </a:prstGeom>
        </p:spPr>
      </p:pic>
    </p:spTree>
    <p:extLst>
      <p:ext uri="{BB962C8B-B14F-4D97-AF65-F5344CB8AC3E}">
        <p14:creationId xmlns:p14="http://schemas.microsoft.com/office/powerpoint/2010/main" val="2310052584"/>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9552" y="404664"/>
            <a:ext cx="7467600" cy="4522994"/>
          </a:xfrm>
        </p:spPr>
        <p:txBody>
          <a:bodyPr/>
          <a:lstStyle/>
          <a:p>
            <a:pPr algn="just"/>
            <a:r>
              <a:rPr lang="es-MX" dirty="0" smtClean="0"/>
              <a:t>Al igual que en Word en insertar de </a:t>
            </a:r>
            <a:r>
              <a:rPr lang="es-MX" dirty="0" err="1" smtClean="0"/>
              <a:t>power</a:t>
            </a:r>
            <a:r>
              <a:rPr lang="es-MX" dirty="0" smtClean="0"/>
              <a:t> </a:t>
            </a:r>
            <a:r>
              <a:rPr lang="es-MX" dirty="0" err="1" smtClean="0"/>
              <a:t>point</a:t>
            </a:r>
            <a:r>
              <a:rPr lang="es-MX" dirty="0" smtClean="0"/>
              <a:t> tenemos casi las mismas herramientas pero se usan diferentes ya que en este es una diapositiva no un escrito, </a:t>
            </a:r>
            <a:r>
              <a:rPr lang="es-MX" dirty="0" err="1" smtClean="0"/>
              <a:t>sepuede</a:t>
            </a:r>
            <a:r>
              <a:rPr lang="es-MX" dirty="0" smtClean="0"/>
              <a:t> agregar las mismas pero con un contexto diferente. </a:t>
            </a:r>
          </a:p>
          <a:p>
            <a:pPr algn="just"/>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3389608"/>
            <a:ext cx="4536504" cy="2781967"/>
          </a:xfrm>
          <a:prstGeom prst="rect">
            <a:avLst/>
          </a:prstGeom>
        </p:spPr>
      </p:pic>
    </p:spTree>
    <p:extLst>
      <p:ext uri="{BB962C8B-B14F-4D97-AF65-F5344CB8AC3E}">
        <p14:creationId xmlns:p14="http://schemas.microsoft.com/office/powerpoint/2010/main" val="875120895"/>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404664"/>
            <a:ext cx="7467600" cy="4525963"/>
          </a:xfrm>
        </p:spPr>
        <p:txBody>
          <a:bodyPr/>
          <a:lstStyle/>
          <a:p>
            <a:pPr algn="just"/>
            <a:r>
              <a:rPr lang="es-MX" dirty="0" smtClean="0"/>
              <a:t>Diseño es como presentaras la diapositiva puedes cambiar colores o elegir el diseño que te presenta. </a:t>
            </a:r>
          </a:p>
          <a:p>
            <a:pPr algn="just"/>
            <a:r>
              <a:rPr lang="es-MX" dirty="0" smtClean="0"/>
              <a:t>Se usa dándole clic y se presentara inmediatamente. </a:t>
            </a:r>
          </a:p>
          <a:p>
            <a:pPr algn="just"/>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2852936"/>
            <a:ext cx="5442917" cy="1692449"/>
          </a:xfrm>
          <a:prstGeom prst="rect">
            <a:avLst/>
          </a:prstGeom>
        </p:spPr>
      </p:pic>
    </p:spTree>
    <p:extLst>
      <p:ext uri="{BB962C8B-B14F-4D97-AF65-F5344CB8AC3E}">
        <p14:creationId xmlns:p14="http://schemas.microsoft.com/office/powerpoint/2010/main" val="110889130"/>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67544" y="303212"/>
            <a:ext cx="7467600" cy="4525963"/>
          </a:xfrm>
        </p:spPr>
        <p:txBody>
          <a:bodyPr/>
          <a:lstStyle/>
          <a:p>
            <a:pPr algn="just"/>
            <a:r>
              <a:rPr lang="es-MX" dirty="0" smtClean="0"/>
              <a:t>Transiciones es el efecto que se le </a:t>
            </a:r>
            <a:r>
              <a:rPr lang="es-MX" dirty="0" err="1" smtClean="0"/>
              <a:t>dara</a:t>
            </a:r>
            <a:r>
              <a:rPr lang="es-MX" dirty="0" smtClean="0"/>
              <a:t> para una entrada o salida a la diapositiva, pruebas cada uno de ellos y elijes el de tu gusto. </a:t>
            </a:r>
          </a:p>
          <a:p>
            <a:endParaRPr lang="es-MX"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5732" y="2566193"/>
            <a:ext cx="4611224" cy="1976239"/>
          </a:xfrm>
          <a:prstGeom prst="rect">
            <a:avLst/>
          </a:prstGeom>
        </p:spPr>
      </p:pic>
    </p:spTree>
    <p:extLst>
      <p:ext uri="{BB962C8B-B14F-4D97-AF65-F5344CB8AC3E}">
        <p14:creationId xmlns:p14="http://schemas.microsoft.com/office/powerpoint/2010/main" val="4245775146"/>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28" y="404664"/>
            <a:ext cx="7467600" cy="4525963"/>
          </a:xfrm>
        </p:spPr>
        <p:txBody>
          <a:bodyPr/>
          <a:lstStyle/>
          <a:p>
            <a:pPr algn="just"/>
            <a:r>
              <a:rPr lang="es-MX" dirty="0" smtClean="0"/>
              <a:t>Animaciones, de igual </a:t>
            </a:r>
            <a:r>
              <a:rPr lang="es-MX" dirty="0" err="1" smtClean="0"/>
              <a:t>menera</a:t>
            </a:r>
            <a:r>
              <a:rPr lang="es-MX" dirty="0" smtClean="0"/>
              <a:t> es para darle efecto a la diapositiva pero este juega con ella y las letras se usa y pone en cada una de ellas puedes darle una animación en una y en la siguiente diapositiva otra es conforme tu lo utilices </a:t>
            </a:r>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3222886"/>
            <a:ext cx="3600400" cy="3485186"/>
          </a:xfrm>
          <a:prstGeom prst="rect">
            <a:avLst/>
          </a:prstGeom>
        </p:spPr>
      </p:pic>
    </p:spTree>
    <p:extLst>
      <p:ext uri="{BB962C8B-B14F-4D97-AF65-F5344CB8AC3E}">
        <p14:creationId xmlns:p14="http://schemas.microsoft.com/office/powerpoint/2010/main" val="218618288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9435" y="260648"/>
            <a:ext cx="7673280" cy="5433467"/>
          </a:xfrm>
        </p:spPr>
        <p:txBody>
          <a:bodyPr/>
          <a:lstStyle/>
          <a:p>
            <a:r>
              <a:rPr lang="es-MX" dirty="0" smtClean="0"/>
              <a:t>Para  usar Microsoft Office Excel 2007 , necesitaras </a:t>
            </a:r>
          </a:p>
          <a:p>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2976062334"/>
              </p:ext>
            </p:extLst>
          </p:nvPr>
        </p:nvGraphicFramePr>
        <p:xfrm>
          <a:off x="2771800" y="1005840"/>
          <a:ext cx="4248472" cy="5486400"/>
        </p:xfrm>
        <a:graphic>
          <a:graphicData uri="http://schemas.openxmlformats.org/drawingml/2006/table">
            <a:tbl>
              <a:tblPr firstRow="1" bandRow="1">
                <a:tableStyleId>{5C22544A-7EE6-4342-B048-85BDC9FD1C3A}</a:tableStyleId>
              </a:tblPr>
              <a:tblGrid>
                <a:gridCol w="2124236"/>
                <a:gridCol w="2124236"/>
              </a:tblGrid>
              <a:tr h="213905">
                <a:tc>
                  <a:txBody>
                    <a:bodyPr/>
                    <a:lstStyle/>
                    <a:p>
                      <a:r>
                        <a:rPr lang="es-MX" sz="1200" baseline="0" dirty="0" smtClean="0"/>
                        <a:t>           Componentes </a:t>
                      </a:r>
                      <a:endParaRPr lang="es-MX" sz="1200" dirty="0"/>
                    </a:p>
                  </a:txBody>
                  <a:tcPr/>
                </a:tc>
                <a:tc>
                  <a:txBody>
                    <a:bodyPr/>
                    <a:lstStyle/>
                    <a:p>
                      <a:r>
                        <a:rPr lang="es-MX" sz="1200" dirty="0" smtClean="0"/>
                        <a:t>                Requisitos</a:t>
                      </a:r>
                      <a:r>
                        <a:rPr lang="es-MX" sz="1200" baseline="0" dirty="0" smtClean="0"/>
                        <a:t> </a:t>
                      </a:r>
                      <a:endParaRPr lang="es-MX" sz="1200" dirty="0"/>
                    </a:p>
                  </a:txBody>
                  <a:tcPr/>
                </a:tc>
              </a:tr>
              <a:tr h="351365">
                <a:tc>
                  <a:txBody>
                    <a:bodyPr/>
                    <a:lstStyle/>
                    <a:p>
                      <a:r>
                        <a:rPr lang="es-MX" sz="1200" dirty="0" smtClean="0"/>
                        <a:t>Equipo y procesador </a:t>
                      </a:r>
                    </a:p>
                  </a:txBody>
                  <a:tcPr/>
                </a:tc>
                <a:tc>
                  <a:txBody>
                    <a:bodyPr/>
                    <a:lstStyle/>
                    <a:p>
                      <a:r>
                        <a:rPr lang="es-MX" sz="1200" dirty="0" smtClean="0"/>
                        <a:t>Procesador de 500 megahercios (MHz) o superior.</a:t>
                      </a:r>
                      <a:endParaRPr lang="es-MX" sz="1200" dirty="0"/>
                    </a:p>
                  </a:txBody>
                  <a:tcPr/>
                </a:tc>
              </a:tr>
              <a:tr h="351365">
                <a:tc>
                  <a:txBody>
                    <a:bodyPr/>
                    <a:lstStyle/>
                    <a:p>
                      <a:r>
                        <a:rPr lang="es-MX" sz="1200" dirty="0" smtClean="0"/>
                        <a:t>Memoria</a:t>
                      </a:r>
                      <a:endParaRPr lang="es-MX" sz="1200" dirty="0"/>
                    </a:p>
                  </a:txBody>
                  <a:tcPr/>
                </a:tc>
                <a:tc>
                  <a:txBody>
                    <a:bodyPr/>
                    <a:lstStyle/>
                    <a:p>
                      <a:r>
                        <a:rPr lang="es-MX" sz="1200" dirty="0" smtClean="0"/>
                        <a:t>256 megabytes (MB) de RAM como mínimo .</a:t>
                      </a:r>
                    </a:p>
                  </a:txBody>
                  <a:tcPr/>
                </a:tc>
              </a:tr>
              <a:tr h="803120">
                <a:tc>
                  <a:txBody>
                    <a:bodyPr/>
                    <a:lstStyle/>
                    <a:p>
                      <a:r>
                        <a:rPr lang="es-MX" sz="1200" dirty="0" smtClean="0"/>
                        <a:t>Disco duro </a:t>
                      </a:r>
                      <a:endParaRPr lang="es-MX" sz="1200" dirty="0"/>
                    </a:p>
                  </a:txBody>
                  <a:tcPr/>
                </a:tc>
                <a:tc>
                  <a:txBody>
                    <a:bodyPr/>
                    <a:lstStyle/>
                    <a:p>
                      <a:r>
                        <a:rPr lang="es-MX" sz="1200" dirty="0" smtClean="0"/>
                        <a:t>1.5 gigabytes una parte de este</a:t>
                      </a:r>
                      <a:r>
                        <a:rPr lang="es-MX" sz="1200" baseline="0" dirty="0" smtClean="0"/>
                        <a:t> se liberara después de la instalación si se elimina el paquete de descarga original del disco duro.</a:t>
                      </a:r>
                      <a:endParaRPr lang="es-MX" sz="1200" dirty="0"/>
                    </a:p>
                  </a:txBody>
                  <a:tcPr/>
                </a:tc>
              </a:tr>
              <a:tr h="351365">
                <a:tc>
                  <a:txBody>
                    <a:bodyPr/>
                    <a:lstStyle/>
                    <a:p>
                      <a:r>
                        <a:rPr lang="es-MX" sz="1200" dirty="0" smtClean="0"/>
                        <a:t>Unidad</a:t>
                      </a:r>
                      <a:endParaRPr lang="es-MX" sz="1200" dirty="0"/>
                    </a:p>
                  </a:txBody>
                  <a:tcPr/>
                </a:tc>
                <a:tc>
                  <a:txBody>
                    <a:bodyPr/>
                    <a:lstStyle/>
                    <a:p>
                      <a:r>
                        <a:rPr lang="es-MX" sz="1200" dirty="0" smtClean="0"/>
                        <a:t>Unidad</a:t>
                      </a:r>
                      <a:r>
                        <a:rPr lang="es-MX" sz="1200" baseline="0" dirty="0" smtClean="0"/>
                        <a:t> de CD-ROM o DVD opcional.</a:t>
                      </a:r>
                      <a:endParaRPr lang="es-MX" sz="1200" dirty="0"/>
                    </a:p>
                  </a:txBody>
                  <a:tcPr/>
                </a:tc>
              </a:tr>
              <a:tr h="351365">
                <a:tc>
                  <a:txBody>
                    <a:bodyPr/>
                    <a:lstStyle/>
                    <a:p>
                      <a:r>
                        <a:rPr lang="es-MX" sz="1200" dirty="0" smtClean="0"/>
                        <a:t>Pantalla</a:t>
                      </a:r>
                      <a:endParaRPr lang="es-MX" sz="1200" dirty="0"/>
                    </a:p>
                  </a:txBody>
                  <a:tcPr/>
                </a:tc>
                <a:tc>
                  <a:txBody>
                    <a:bodyPr/>
                    <a:lstStyle/>
                    <a:p>
                      <a:r>
                        <a:rPr lang="es-MX" sz="1200" dirty="0" smtClean="0"/>
                        <a:t>Monitor con una resolución de 1024 x</a:t>
                      </a:r>
                      <a:r>
                        <a:rPr lang="es-MX" sz="1200" baseline="0" dirty="0" smtClean="0"/>
                        <a:t> 768 o superior </a:t>
                      </a:r>
                      <a:endParaRPr lang="es-MX" sz="1200" dirty="0"/>
                    </a:p>
                  </a:txBody>
                  <a:tcPr/>
                </a:tc>
              </a:tr>
              <a:tr h="501950">
                <a:tc>
                  <a:txBody>
                    <a:bodyPr/>
                    <a:lstStyle/>
                    <a:p>
                      <a:r>
                        <a:rPr lang="es-MX" sz="1200" dirty="0" smtClean="0"/>
                        <a:t>Sistema operativo</a:t>
                      </a:r>
                      <a:endParaRPr lang="es-MX" sz="1200" dirty="0"/>
                    </a:p>
                  </a:txBody>
                  <a:tcPr/>
                </a:tc>
                <a:tc>
                  <a:txBody>
                    <a:bodyPr/>
                    <a:lstStyle/>
                    <a:p>
                      <a:r>
                        <a:rPr lang="es-MX" sz="1200" dirty="0" smtClean="0"/>
                        <a:t>Sistema operativo</a:t>
                      </a:r>
                      <a:r>
                        <a:rPr lang="es-MX" sz="1200" baseline="0" dirty="0" smtClean="0"/>
                        <a:t> MICROSOFT Windows ® XP con </a:t>
                      </a:r>
                      <a:r>
                        <a:rPr lang="es-MX" sz="1200" baseline="0" dirty="0" err="1" smtClean="0"/>
                        <a:t>service</a:t>
                      </a:r>
                      <a:r>
                        <a:rPr lang="es-MX" sz="1200" baseline="0" dirty="0" smtClean="0"/>
                        <a:t> pack (SP) </a:t>
                      </a:r>
                      <a:endParaRPr lang="es-MX" sz="1200" dirty="0"/>
                    </a:p>
                  </a:txBody>
                  <a:tcPr/>
                </a:tc>
              </a:tr>
              <a:tr h="1130639">
                <a:tc>
                  <a:txBody>
                    <a:bodyPr/>
                    <a:lstStyle/>
                    <a:p>
                      <a:r>
                        <a:rPr lang="es-MX" sz="1200" dirty="0" smtClean="0"/>
                        <a:t>Otros </a:t>
                      </a:r>
                      <a:endParaRPr lang="es-MX" sz="1200" dirty="0"/>
                    </a:p>
                  </a:txBody>
                  <a:tcPr/>
                </a:tc>
                <a:tc>
                  <a:txBody>
                    <a:bodyPr/>
                    <a:lstStyle/>
                    <a:p>
                      <a:r>
                        <a:rPr lang="es-MX" sz="1200" dirty="0" smtClean="0"/>
                        <a:t>Las funciones de información </a:t>
                      </a:r>
                      <a:r>
                        <a:rPr lang="es-MX" sz="1200" dirty="0" err="1" smtClean="0"/>
                        <a:t>Rights</a:t>
                      </a:r>
                      <a:r>
                        <a:rPr lang="es-MX" sz="1200" baseline="0" dirty="0" smtClean="0"/>
                        <a:t> Management requieren acceso a un servidor Windows 2003 server con SP1 o posterior que ejecute los servicios de Windows </a:t>
                      </a:r>
                      <a:r>
                        <a:rPr lang="es-MX" sz="1200" baseline="0" dirty="0" err="1" smtClean="0"/>
                        <a:t>Rights</a:t>
                      </a:r>
                      <a:r>
                        <a:rPr lang="es-MX" sz="1200" baseline="0" dirty="0" smtClean="0"/>
                        <a:t> Management</a:t>
                      </a:r>
                      <a:endParaRPr lang="es-MX" sz="1200" dirty="0"/>
                    </a:p>
                  </a:txBody>
                  <a:tcPr/>
                </a:tc>
              </a:tr>
            </a:tbl>
          </a:graphicData>
        </a:graphic>
      </p:graphicFrame>
    </p:spTree>
    <p:extLst>
      <p:ext uri="{BB962C8B-B14F-4D97-AF65-F5344CB8AC3E}">
        <p14:creationId xmlns:p14="http://schemas.microsoft.com/office/powerpoint/2010/main" val="2899293093"/>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260648"/>
            <a:ext cx="7704856" cy="5184576"/>
          </a:xfrm>
        </p:spPr>
        <p:txBody>
          <a:bodyPr>
            <a:normAutofit/>
          </a:bodyPr>
          <a:lstStyle/>
          <a:p>
            <a:r>
              <a:rPr lang="es-MX" sz="3200" dirty="0" smtClean="0"/>
              <a:t>Para iniciar una sesión de Excel 2007 se deben seguir los pasos que a continuación se presentan ;</a:t>
            </a:r>
          </a:p>
          <a:p>
            <a:r>
              <a:rPr lang="es-MX" sz="3200" dirty="0" smtClean="0"/>
              <a:t>Activar el botón inicio</a:t>
            </a:r>
          </a:p>
          <a:p>
            <a:r>
              <a:rPr lang="es-MX" sz="3200" dirty="0" smtClean="0"/>
              <a:t>Seleccionar la opción todos los programas </a:t>
            </a:r>
          </a:p>
          <a:p>
            <a:r>
              <a:rPr lang="es-MX" sz="3200" dirty="0" smtClean="0"/>
              <a:t>Desplegar la carpeta Microsoft office </a:t>
            </a:r>
          </a:p>
          <a:p>
            <a:r>
              <a:rPr lang="es-MX" sz="3200" dirty="0" smtClean="0"/>
              <a:t>Seleccionar Microsoft office Excel 2007</a:t>
            </a:r>
            <a:endParaRPr lang="es-MX" sz="3200" dirty="0"/>
          </a:p>
        </p:txBody>
      </p:sp>
    </p:spTree>
    <p:extLst>
      <p:ext uri="{BB962C8B-B14F-4D97-AF65-F5344CB8AC3E}">
        <p14:creationId xmlns:p14="http://schemas.microsoft.com/office/powerpoint/2010/main" val="3147306864"/>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332656"/>
            <a:ext cx="7560840" cy="4968552"/>
          </a:xfrm>
        </p:spPr>
        <p:txBody>
          <a:bodyPr>
            <a:normAutofit fontScale="92500" lnSpcReduction="20000"/>
          </a:bodyPr>
          <a:lstStyle/>
          <a:p>
            <a:pPr algn="just"/>
            <a:r>
              <a:rPr lang="es-MX" dirty="0" smtClean="0"/>
              <a:t>La nueva interfaz de usuario orientada a los resultados facilita el trabajo en Microsoft office Excel el aspecto  que ofrece la ventana de la aplicación para Excel es igual a la que se muestra en cualquier ventana o aplicación para Windows incorporando sus propias variaciones .Independiente de la actividad que este llevando a cabo en la nueva interfaz de usuario, ya sea aplicar formato a datos o analizar los, Excel presenta las herramientas que resultan más </a:t>
            </a:r>
            <a:r>
              <a:rPr lang="es-MX" dirty="0"/>
              <a:t>ú</a:t>
            </a:r>
            <a:r>
              <a:rPr lang="es-MX" dirty="0" smtClean="0"/>
              <a:t>tiles para completar dicha tarea correctamente </a:t>
            </a:r>
            <a:endParaRPr lang="es-MX" dirty="0"/>
          </a:p>
        </p:txBody>
      </p:sp>
    </p:spTree>
    <p:extLst>
      <p:ext uri="{BB962C8B-B14F-4D97-AF65-F5344CB8AC3E}">
        <p14:creationId xmlns:p14="http://schemas.microsoft.com/office/powerpoint/2010/main" val="3518789306"/>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404664"/>
            <a:ext cx="7817296" cy="6009531"/>
          </a:xfrm>
        </p:spPr>
        <p:txBody>
          <a:bodyPr>
            <a:normAutofit/>
          </a:bodyPr>
          <a:lstStyle/>
          <a:p>
            <a:pPr algn="just"/>
            <a:r>
              <a:rPr lang="es-MX" sz="1800" dirty="0"/>
              <a:t>Cambiar entre las distintas aplicaciones: Para hacerlo sólo debemos presionar su botón en la barra de tareas, o bien, vamos con </a:t>
            </a:r>
            <a:r>
              <a:rPr lang="es-MX" sz="1800" dirty="0" err="1"/>
              <a:t>Ctrl+Tab</a:t>
            </a:r>
            <a:r>
              <a:rPr lang="es-MX" sz="1800" dirty="0"/>
              <a:t> y cuando llegamos a la misma soltamos las teclas.</a:t>
            </a:r>
          </a:p>
          <a:p>
            <a:pPr algn="just"/>
            <a:r>
              <a:rPr lang="es-MX" sz="1800" dirty="0"/>
              <a:t>Cerrar el Excel 2000: Para hacerlo podemos optar por cuatro formas: </a:t>
            </a:r>
            <a:r>
              <a:rPr lang="es-MX" sz="1800" dirty="0" smtClean="0"/>
              <a:t>En </a:t>
            </a:r>
            <a:r>
              <a:rPr lang="es-MX" sz="1800" dirty="0"/>
              <a:t>el menú de control, </a:t>
            </a:r>
            <a:r>
              <a:rPr lang="es-MX" sz="1800" dirty="0" err="1"/>
              <a:t>clickeamos</a:t>
            </a:r>
            <a:r>
              <a:rPr lang="es-MX" sz="1800" dirty="0"/>
              <a:t> la opción Cerrar. 2- Presionamos la combinación de teclas Alt+F4. 3- Vamos al menú Archivo y seleccionamos la opción Salir. 4- </a:t>
            </a:r>
            <a:r>
              <a:rPr lang="es-MX" sz="1800" dirty="0" err="1"/>
              <a:t>Clickeamos</a:t>
            </a:r>
            <a:r>
              <a:rPr lang="es-MX" sz="1800" dirty="0"/>
              <a:t> el botón Cerrar que está en la barra de título del Excel 2000. De cualquier manera, si los libros abiertos no están guardados, aparecerán sus respectivos cuadros de información.</a:t>
            </a:r>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9522" y="3205616"/>
            <a:ext cx="3500669" cy="31117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3128622"/>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404664"/>
            <a:ext cx="7755632" cy="5894115"/>
          </a:xfrm>
        </p:spPr>
        <p:txBody>
          <a:bodyPr>
            <a:normAutofit fontScale="25000" lnSpcReduction="20000"/>
          </a:bodyPr>
          <a:lstStyle/>
          <a:p>
            <a:r>
              <a:rPr lang="es-MX" sz="4800" dirty="0"/>
              <a:t>Sobre gustos no hay nada escrito</a:t>
            </a:r>
          </a:p>
          <a:p>
            <a:r>
              <a:rPr lang="es-MX" sz="4800" dirty="0"/>
              <a:t>Para cambiar el formato de la celda o rango seleccionado, hay que seleccionarlo y luego ir al menú Formato y elegir la opción Celdas. Aparecerá un cuadro de diálogo llamado Formato de celdas, el cual posee seis fichas:</a:t>
            </a:r>
          </a:p>
          <a:p>
            <a:endParaRPr lang="es-MX" sz="4800" dirty="0"/>
          </a:p>
          <a:p>
            <a:r>
              <a:rPr lang="es-MX" sz="4800" dirty="0"/>
              <a:t>Número: La vemos en la figura. Se utiliza generalmente para especificar el tipo de dato que se va a ingresar. Estos tipos de datos pueden ser: General, Número, Moneda, Contabilidad, Fecha, Hora, Porcentaje, Fracción, Científica, Texto, Especial o </a:t>
            </a:r>
            <a:r>
              <a:rPr lang="es-MX" sz="4800" dirty="0" err="1"/>
              <a:t>Perzonalizada</a:t>
            </a:r>
            <a:r>
              <a:rPr lang="es-MX" sz="4800" dirty="0"/>
              <a:t>.</a:t>
            </a:r>
          </a:p>
          <a:p>
            <a:r>
              <a:rPr lang="es-MX" sz="4800" dirty="0"/>
              <a:t>Alineación: Obviamente posee opciones referentes a la alineación de los datos ingresados en la celda o rango, medida generalmente en grados.</a:t>
            </a:r>
          </a:p>
          <a:p>
            <a:endParaRPr lang="es-MX" sz="4800" dirty="0" smtClean="0"/>
          </a:p>
          <a:p>
            <a:endParaRPr lang="es-MX" sz="4800"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a:p>
          <a:p>
            <a:endParaRPr lang="es-MX" dirty="0" smtClean="0"/>
          </a:p>
          <a:p>
            <a:endParaRPr lang="es-MX" dirty="0" smtClean="0"/>
          </a:p>
          <a:p>
            <a:endParaRPr lang="es-MX" dirty="0" smtClean="0"/>
          </a:p>
          <a:p>
            <a:r>
              <a:rPr lang="es-MX" sz="4400" dirty="0" smtClean="0"/>
              <a:t>Fuente</a:t>
            </a:r>
            <a:r>
              <a:rPr lang="es-MX" sz="4400" dirty="0"/>
              <a:t>: En esta ficha podemos especificar opciones acerca de la fuente en que se van a visualizar los datos seleccionados, ya sea el estilo, la fuente propiamente dicha, el tamaño, el tipo de subrayado, el color y varios efectos más. También podemos ver como en todas las demás fichas la muestra de lo que estamos haciendo.. Casi todos los comandos que están en esta ficha, los podemos encontrar en la barra de herramientas Formato</a:t>
            </a:r>
            <a:r>
              <a:rPr lang="es-MX" sz="4400" dirty="0" smtClean="0"/>
              <a:t>.</a:t>
            </a:r>
            <a:endParaRPr lang="es-MX" sz="4400" dirty="0"/>
          </a:p>
          <a:p>
            <a:r>
              <a:rPr lang="es-MX" sz="4400" dirty="0"/>
              <a:t>Bordes: Se utiliza para definir el tipo de línea y el color de todos los bordes (internos y externos) que posee el rango seleccionado.</a:t>
            </a:r>
          </a:p>
          <a:p>
            <a:endParaRPr lang="es-MX"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294945"/>
            <a:ext cx="2624510" cy="23399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41376983"/>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548680"/>
            <a:ext cx="7817296" cy="6009531"/>
          </a:xfrm>
        </p:spPr>
        <p:txBody>
          <a:bodyPr>
            <a:normAutofit fontScale="55000" lnSpcReduction="20000"/>
          </a:bodyPr>
          <a:lstStyle/>
          <a:p>
            <a:pPr algn="just"/>
            <a:endParaRPr lang="es-MX" dirty="0" smtClean="0"/>
          </a:p>
          <a:p>
            <a:pPr algn="just"/>
            <a:endParaRPr lang="es-MX" dirty="0"/>
          </a:p>
          <a:p>
            <a:pPr algn="just"/>
            <a:endParaRPr lang="es-MX" sz="900" dirty="0" smtClean="0"/>
          </a:p>
          <a:p>
            <a:pPr algn="just"/>
            <a:r>
              <a:rPr lang="es-MX" sz="900" dirty="0"/>
              <a:t>Tramas: Se utiliza para definir el fondo de la celda o rango seleccionado (generalmente un color).</a:t>
            </a:r>
          </a:p>
          <a:p>
            <a:pPr algn="just"/>
            <a:r>
              <a:rPr lang="es-MX" sz="900" dirty="0"/>
              <a:t>Proteger: Posee unas opciones con respecto a la protección del rango o celda seleccionados, o sea, que se puedan o no ingresar datos.</a:t>
            </a:r>
          </a:p>
          <a:p>
            <a:pPr algn="just"/>
            <a:r>
              <a:rPr lang="es-MX" sz="900" dirty="0"/>
              <a:t>Otras Opciones Acerca Del Libro Actual</a:t>
            </a:r>
          </a:p>
          <a:p>
            <a:pPr algn="just"/>
            <a:r>
              <a:rPr lang="es-MX" sz="900" dirty="0"/>
              <a:t>Cómo especificar opciones acerca de la página: Para hacerlo, vamos al menú Archivo y </a:t>
            </a:r>
            <a:r>
              <a:rPr lang="es-MX" sz="900" dirty="0" err="1"/>
              <a:t>clickeamos</a:t>
            </a:r>
            <a:r>
              <a:rPr lang="es-MX" sz="900" dirty="0"/>
              <a:t> la opción Configurar página. Aparecerá un cuadro de diálogo con cuatro fichas: Página, Márgenes, Encabezado y pie de página, y Hoja.</a:t>
            </a:r>
          </a:p>
          <a:p>
            <a:pPr algn="just"/>
            <a:r>
              <a:rPr lang="es-MX" sz="900" dirty="0"/>
              <a:t>Pagina</a:t>
            </a:r>
          </a:p>
          <a:p>
            <a:pPr algn="just"/>
            <a:r>
              <a:rPr lang="es-MX" sz="900" dirty="0"/>
              <a:t>Puede controlar la apariencia, o diseño, de las hojas de cálculo impresas si cambia opciones del cuadro de diálogo Configurar página. Las hojas de cálculo pueden imprimirse en orientación vertical u horizontal; también pueden usarse diferentes tamaños de papel. Los datos de la hoja pueden centrarse entre los márgenes izquierdo y derecho o superior e inferior. Además, puede cambiar el orden de las páginas impresas, así como el número de página inicial.</a:t>
            </a:r>
          </a:p>
          <a:p>
            <a:pPr algn="just"/>
            <a:endParaRPr lang="es-MX" sz="900" dirty="0" smtClean="0"/>
          </a:p>
          <a:p>
            <a:pPr algn="just"/>
            <a:endParaRPr lang="es-MX" sz="2800" dirty="0"/>
          </a:p>
          <a:p>
            <a:pPr algn="just"/>
            <a:endParaRPr lang="es-MX" sz="2800" dirty="0" smtClean="0"/>
          </a:p>
          <a:p>
            <a:pPr algn="just"/>
            <a:endParaRPr lang="es-MX" sz="2800" dirty="0"/>
          </a:p>
          <a:p>
            <a:pPr algn="just"/>
            <a:endParaRPr lang="es-MX" sz="2800" dirty="0" smtClean="0"/>
          </a:p>
          <a:p>
            <a:pPr algn="just"/>
            <a:endParaRPr lang="es-MX" sz="2800" dirty="0"/>
          </a:p>
          <a:p>
            <a:pPr algn="just"/>
            <a:endParaRPr lang="es-MX" sz="2800" dirty="0" smtClean="0"/>
          </a:p>
          <a:p>
            <a:pPr algn="just"/>
            <a:endParaRPr lang="es-MX" sz="2800" dirty="0"/>
          </a:p>
          <a:p>
            <a:pPr algn="just"/>
            <a:endParaRPr lang="es-MX" sz="2800" dirty="0" smtClean="0"/>
          </a:p>
          <a:p>
            <a:pPr algn="just"/>
            <a:endParaRPr lang="es-MX" sz="2800" dirty="0" smtClean="0"/>
          </a:p>
          <a:p>
            <a:pPr algn="just"/>
            <a:endParaRPr lang="es-MX" sz="2800" dirty="0"/>
          </a:p>
          <a:p>
            <a:pPr algn="just"/>
            <a:endParaRPr lang="es-MX" sz="2800" dirty="0"/>
          </a:p>
          <a:p>
            <a:pPr algn="just"/>
            <a:r>
              <a:rPr lang="es-MX" sz="1800" dirty="0" smtClean="0"/>
              <a:t>Márgenes</a:t>
            </a:r>
            <a:endParaRPr lang="es-MX" sz="1800" dirty="0"/>
          </a:p>
          <a:p>
            <a:pPr algn="just"/>
            <a:r>
              <a:rPr lang="es-MX" sz="1800" dirty="0" smtClean="0"/>
              <a:t>Para </a:t>
            </a:r>
            <a:r>
              <a:rPr lang="es-MX" sz="1800" dirty="0"/>
              <a:t>establecer los márgenes de un documento, haga clic en el menú Archivo, posteriormente haga clic en el comando Configurar Página y haga clic en la Ficha Márgenes. Establezca los valores los márgenes Superior, Inferior, Derecho e Izquierdo</a:t>
            </a:r>
            <a:r>
              <a:rPr lang="es-MX" sz="1800" dirty="0" smtClean="0"/>
              <a:t>.</a:t>
            </a:r>
          </a:p>
          <a:p>
            <a:pPr algn="just"/>
            <a:r>
              <a:rPr lang="es-MX" sz="1800" dirty="0" smtClean="0"/>
              <a:t>Encabezados </a:t>
            </a:r>
            <a:r>
              <a:rPr lang="es-MX" sz="1800" dirty="0"/>
              <a:t>y Pies de Página.</a:t>
            </a:r>
          </a:p>
          <a:p>
            <a:pPr algn="just"/>
            <a:r>
              <a:rPr lang="es-MX" sz="1800" dirty="0"/>
              <a:t>Para basar un encabezado o un pie de página personalizados en otro existente integrado, haga clic en el encabezado o el pie de página en las casillas Encabezado o Pie de página, respectivamente. Haga clic en Personalizar encabezado o Personalizar pie de página. Haga clic en las casillas Sección izquierda, Sección central o Sección derecha y en los botones para insertar la información de encabezado o pie de página, como el número de página, que desea incluir en la sección. Para introducir texto adicional en e	l encabezado o el pie de página, escríbalo en las casillas Sección izquierda, Sección central o Sección derecha. Para iniciar una línea en una de las casillas de sección, presione ENTRAR. Para eliminar una sección en un encabezado o pie de página, selecciónela en la casilla de sección y presione RETROCESO.</a:t>
            </a:r>
          </a:p>
          <a:p>
            <a:pPr algn="just"/>
            <a:r>
              <a:rPr lang="es-MX" sz="1800" dirty="0"/>
              <a:t>Hoja</a:t>
            </a:r>
          </a:p>
          <a:p>
            <a:endParaRPr lang="es-MX"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1988840"/>
            <a:ext cx="2542136" cy="22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3550685"/>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16632"/>
            <a:ext cx="7848872" cy="6192688"/>
          </a:xfrm>
        </p:spPr>
        <p:txBody>
          <a:bodyPr>
            <a:normAutofit fontScale="40000" lnSpcReduction="20000"/>
          </a:bodyPr>
          <a:lstStyle/>
          <a:p>
            <a:endParaRPr lang="es-MX" dirty="0" smtClean="0"/>
          </a:p>
          <a:p>
            <a:pPr algn="just"/>
            <a:r>
              <a:rPr lang="es-MX" dirty="0" smtClean="0"/>
              <a:t>La </a:t>
            </a:r>
            <a:r>
              <a:rPr lang="es-MX" dirty="0"/>
              <a:t>barra de Herramientas Estándar, permite llevar a cabo algunos de los comandos que existen en la barra de menú, pero solamente con un solo clic en uno de los iconos. Para mostrarla u ocultarla, haga clic en el menú Ver, luego ubique la opción Barra de herramientas y haga clic sobre la opción Estándar. Esta compuesta por los siguientes botones:</a:t>
            </a:r>
          </a:p>
          <a:p>
            <a:pPr algn="just"/>
            <a:endParaRPr lang="es-MX" dirty="0"/>
          </a:p>
          <a:p>
            <a:pPr algn="just"/>
            <a:endParaRPr lang="es-MX" dirty="0" smtClean="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r>
              <a:rPr lang="es-MX" dirty="0" smtClean="0"/>
              <a:t>Botón      Función</a:t>
            </a:r>
            <a:endParaRPr lang="es-MX" dirty="0"/>
          </a:p>
          <a:p>
            <a:pPr algn="just"/>
            <a:r>
              <a:rPr lang="es-MX" dirty="0"/>
              <a:t>Nuevo: Este botón permite la creación de un nuevo documento de Excel. Haga clic sobre él y de inmediato se creara un nuevo documento en blanco.</a:t>
            </a:r>
          </a:p>
          <a:p>
            <a:pPr algn="just"/>
            <a:r>
              <a:rPr lang="es-MX" dirty="0"/>
              <a:t>Abrir: Para recuperar un documento que ha sido guardado previamente, haga clic sobre este botón y ubique la posición del documento que quiere recuperar.</a:t>
            </a:r>
          </a:p>
          <a:p>
            <a:pPr algn="just"/>
            <a:r>
              <a:rPr lang="es-MX" dirty="0"/>
              <a:t>Guardar: Proporciona un nombre a un documento nuevo y posteriormente lo graba en la ubicación que usted especifique. Si el documento ya había sido grabado previamente, entonces graba los cambios realizados al documento.</a:t>
            </a:r>
          </a:p>
          <a:p>
            <a:pPr algn="just"/>
            <a:r>
              <a:rPr lang="es-MX" dirty="0"/>
              <a:t>Imprimir: Envía el documento activo a la impresora con las configuraciones realizadas en la opción Imprimir del menú Archivo.</a:t>
            </a:r>
          </a:p>
          <a:p>
            <a:pPr algn="just"/>
            <a:r>
              <a:rPr lang="es-MX" dirty="0"/>
              <a:t>Vista Preliminar: Muestra el documento tal cual como saldrá impreso. Haga clic para activar la Vista Preliminar, para terminar presione el Botón Cerrar.</a:t>
            </a:r>
          </a:p>
          <a:p>
            <a:pPr algn="just"/>
            <a:r>
              <a:rPr lang="es-MX" dirty="0"/>
              <a:t>Ortografía y Gramática: Revisa los errores ortográficos y gramaticales del documento activo.</a:t>
            </a:r>
          </a:p>
          <a:p>
            <a:endParaRPr lang="es-MX" dirty="0"/>
          </a:p>
          <a:p>
            <a:endParaRPr lang="es-MX"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1268760"/>
            <a:ext cx="2945904" cy="2209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6923639"/>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448</TotalTime>
  <Words>2648</Words>
  <Application>Microsoft Office PowerPoint</Application>
  <PresentationFormat>Presentación en pantalla (4:3)</PresentationFormat>
  <Paragraphs>209</Paragraphs>
  <Slides>28</Slides>
  <Notes>0</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Técnico</vt:lpstr>
      <vt:lpstr>Manual De como se utiliza el programa de Excel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WORD</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POWER POINT </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Manual</dc:title>
  <dc:creator>Yorchs</dc:creator>
  <cp:lastModifiedBy>Yorchs</cp:lastModifiedBy>
  <cp:revision>18</cp:revision>
  <dcterms:created xsi:type="dcterms:W3CDTF">2015-04-27T22:02:38Z</dcterms:created>
  <dcterms:modified xsi:type="dcterms:W3CDTF">2015-05-12T04:48:19Z</dcterms:modified>
</cp:coreProperties>
</file>